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7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274" r:id="rId3"/>
    <p:sldId id="454" r:id="rId4"/>
    <p:sldId id="455" r:id="rId5"/>
    <p:sldId id="456" r:id="rId6"/>
    <p:sldId id="457" r:id="rId7"/>
    <p:sldId id="458" r:id="rId8"/>
    <p:sldId id="459" r:id="rId9"/>
    <p:sldId id="460" r:id="rId10"/>
    <p:sldId id="461" r:id="rId11"/>
    <p:sldId id="415" r:id="rId12"/>
    <p:sldId id="462" r:id="rId13"/>
    <p:sldId id="463" r:id="rId14"/>
    <p:sldId id="464" r:id="rId15"/>
    <p:sldId id="465" r:id="rId16"/>
    <p:sldId id="466" r:id="rId17"/>
    <p:sldId id="435" r:id="rId18"/>
    <p:sldId id="467" r:id="rId19"/>
    <p:sldId id="437" r:id="rId20"/>
    <p:sldId id="468" r:id="rId21"/>
    <p:sldId id="469" r:id="rId22"/>
    <p:sldId id="439" r:id="rId23"/>
    <p:sldId id="441" r:id="rId24"/>
    <p:sldId id="470" r:id="rId25"/>
    <p:sldId id="471" r:id="rId26"/>
    <p:sldId id="442" r:id="rId27"/>
    <p:sldId id="472" r:id="rId28"/>
    <p:sldId id="473" r:id="rId29"/>
    <p:sldId id="444" r:id="rId30"/>
    <p:sldId id="445" r:id="rId31"/>
    <p:sldId id="446" r:id="rId32"/>
    <p:sldId id="448" r:id="rId33"/>
    <p:sldId id="447" r:id="rId34"/>
    <p:sldId id="449" r:id="rId35"/>
    <p:sldId id="450" r:id="rId36"/>
    <p:sldId id="451" r:id="rId37"/>
    <p:sldId id="452" r:id="rId38"/>
    <p:sldId id="453" r:id="rId39"/>
    <p:sldId id="427" r:id="rId40"/>
    <p:sldId id="474" r:id="rId41"/>
    <p:sldId id="412" r:id="rId42"/>
    <p:sldId id="413" r:id="rId43"/>
    <p:sldId id="414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9836392-2604-412A-8255-13D8638E1962}">
          <p14:sldIdLst>
            <p14:sldId id="274"/>
            <p14:sldId id="454"/>
            <p14:sldId id="455"/>
          </p14:sldIdLst>
        </p14:section>
        <p14:section name="Инкрементация и декрементация" id="{F7012703-27E7-4304-8453-173738396D9B}">
          <p14:sldIdLst>
            <p14:sldId id="456"/>
            <p14:sldId id="457"/>
            <p14:sldId id="458"/>
            <p14:sldId id="459"/>
            <p14:sldId id="460"/>
          </p14:sldIdLst>
        </p14:section>
        <p14:section name="Конструкция на for-цикъл" id="{03E56469-9770-497C-A23F-32F97D7AE463}">
          <p14:sldIdLst>
            <p14:sldId id="461"/>
            <p14:sldId id="415"/>
            <p14:sldId id="462"/>
            <p14:sldId id="463"/>
            <p14:sldId id="464"/>
            <p14:sldId id="465"/>
            <p14:sldId id="466"/>
            <p14:sldId id="435"/>
            <p14:sldId id="467"/>
            <p14:sldId id="437"/>
            <p14:sldId id="468"/>
            <p14:sldId id="469"/>
            <p14:sldId id="439"/>
          </p14:sldIdLst>
        </p14:section>
        <p14:section name="Задачи с цикли" id="{4937414F-ED73-4485-8BCB-D0B1FFC63926}">
          <p14:sldIdLst>
            <p14:sldId id="441"/>
            <p14:sldId id="470"/>
            <p14:sldId id="471"/>
            <p14:sldId id="442"/>
            <p14:sldId id="472"/>
            <p14:sldId id="473"/>
            <p14:sldId id="444"/>
            <p14:sldId id="445"/>
            <p14:sldId id="446"/>
            <p14:sldId id="448"/>
            <p14:sldId id="447"/>
            <p14:sldId id="449"/>
            <p14:sldId id="450"/>
            <p14:sldId id="451"/>
            <p14:sldId id="452"/>
            <p14:sldId id="453"/>
          </p14:sldIdLst>
        </p14:section>
        <p14:section name="Какво научихме днес?" id="{5AD64692-6CE9-4DEA-AB3B-2F50C84A5AF2}">
          <p14:sldIdLst>
            <p14:sldId id="427"/>
            <p14:sldId id="474"/>
            <p14:sldId id="412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533" autoAdjust="0"/>
  </p:normalViewPr>
  <p:slideViewPr>
    <p:cSldViewPr>
      <p:cViewPr varScale="1">
        <p:scale>
          <a:sx n="88" d="100"/>
          <a:sy n="88" d="100"/>
        </p:scale>
        <p:origin x="26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28-Jul-17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37:07.8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  <inkml:trace contextRef="#ctx0" brushRef="#br0" timeOffset="222.3995">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4.4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</inkml:trace>
  <inkml:trace contextRef="#ctx0" brushRef="#br0" timeOffset="120.6135">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1.1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1.6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2.0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4.4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</inkml:trace>
  <inkml:trace contextRef="#ctx0" brushRef="#br0" timeOffset="120.6135">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1.1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1.6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2.0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4.4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</inkml:trace>
  <inkml:trace contextRef="#ctx0" brushRef="#br0" timeOffset="120.6135">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37:08.4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  <inkml:trace contextRef="#ctx0" brushRef="#br0" timeOffset="127.8663">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1.1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1.6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2.0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4.4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0 0 0</inkml:trace>
  <inkml:trace contextRef="#ctx0" brushRef="#br0" timeOffset="120.6135">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1.1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1.6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17-07-25T09:40:22.0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28-Jul-17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0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69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940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62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85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52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90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455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472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990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24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88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72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17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786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043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82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965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949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28-Jul-17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28-Jul-17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4#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4#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g.wikipedia.org/wiki/ASCII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4#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#3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#4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#4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#6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#7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4#8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emf"/><Relationship Id="rId5" Type="http://schemas.openxmlformats.org/officeDocument/2006/relationships/customXml" Target="../ink/ink2.xml"/><Relationship Id="rId4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8.png"/><Relationship Id="rId14" Type="http://schemas.openxmlformats.org/officeDocument/2006/relationships/hyperlink" Target="http://www.indeavr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38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customXml" Target="../ink/ink3.xml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customXml" Target="../ink/ink4.xml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customXml" Target="../ink/ink7.xml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customXml" Target="../ink/ink8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customXml" Target="../ink/ink11.xml"/><Relationship Id="rId7" Type="http://schemas.openxmlformats.org/officeDocument/2006/relationships/customXml" Target="../ink/ink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customXml" Target="../ink/ink12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customXml" Target="../ink/ink15.xml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customXml" Target="../ink/ink16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789698"/>
            <a:ext cx="79102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Повторения (цикли)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300"/>
            <a:ext cx="7910299" cy="701700"/>
          </a:xfrm>
        </p:spPr>
        <p:txBody>
          <a:bodyPr>
            <a:normAutofit/>
          </a:bodyPr>
          <a:lstStyle/>
          <a:p>
            <a:r>
              <a:rPr lang="bg-BG" dirty="0" smtClean="0"/>
              <a:t>Прости повторения с </a:t>
            </a:r>
            <a:r>
              <a:rPr lang="en-US" dirty="0" smtClean="0"/>
              <a:t>for-</a:t>
            </a:r>
            <a:r>
              <a:rPr lang="bg-BG" dirty="0" smtClean="0"/>
              <a:t>цикъл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37011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507865" y="3620889"/>
            <a:ext cx="192603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</a:t>
            </a:r>
            <a:r>
              <a:rPr lang="bg-BG" b="1" spc="5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овторения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0506" y="3160286"/>
            <a:ext cx="4115157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В програмирането често пъти се налага да изпълним блок с команди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няколко</a:t>
            </a:r>
            <a:r>
              <a:rPr lang="bg-BG" sz="3200" dirty="0" smtClean="0"/>
              <a:t> пъти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За целта използваме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цикли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Повторения (цикли</a:t>
            </a:r>
            <a:r>
              <a:rPr lang="bg-BG" dirty="0" smtClean="0"/>
              <a:t>) – </a:t>
            </a:r>
            <a:r>
              <a:rPr lang="en-US" dirty="0" smtClean="0"/>
              <a:t>for-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50912" y="3762681"/>
            <a:ext cx="10363200" cy="21605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Console.WriteLine("i = " + 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353046" y="2810179"/>
            <a:ext cx="1967753" cy="849021"/>
          </a:xfrm>
          <a:prstGeom prst="wedgeRoundRectCallout">
            <a:avLst>
              <a:gd name="adj1" fmla="val -33295"/>
              <a:gd name="adj2" fmla="val 658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Начална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стойност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562809" y="2810179"/>
            <a:ext cx="1967753" cy="865666"/>
          </a:xfrm>
          <a:prstGeom prst="wedgeRoundRectCallout">
            <a:avLst>
              <a:gd name="adj1" fmla="val -59280"/>
              <a:gd name="adj2" fmla="val 688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Крайна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стойност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177239" y="2834291"/>
            <a:ext cx="2933797" cy="800799"/>
          </a:xfrm>
          <a:prstGeom prst="wedgeRoundRectCallout">
            <a:avLst>
              <a:gd name="adj1" fmla="val -5338"/>
              <a:gd name="adj2" fmla="val 924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Ключова дума за конструкцията</a:t>
            </a: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CFEE89DF-D9FC-4DE0-AE73-7A904A928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3212" y="3952386"/>
            <a:ext cx="2823477" cy="807999"/>
          </a:xfrm>
          <a:prstGeom prst="wedgeRoundRectCallout">
            <a:avLst>
              <a:gd name="adj1" fmla="val -95798"/>
              <a:gd name="adj2" fmla="val -321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Инкрементация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индекса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3445174" y="5717003"/>
            <a:ext cx="5116978" cy="807999"/>
          </a:xfrm>
          <a:prstGeom prst="wedgeRoundRectCallout">
            <a:avLst>
              <a:gd name="adj1" fmla="val -37560"/>
              <a:gd name="adj2" fmla="val -986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Тяло: блок от код за изпълнение 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повторение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277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3" grpId="0" animBg="1"/>
      <p:bldP spid="12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Напишете програма, която: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Извежда числата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1, 100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bg-BG" sz="3000" dirty="0"/>
              <a:t>, всяко на нов ред</a:t>
            </a:r>
          </a:p>
          <a:p>
            <a:pPr>
              <a:lnSpc>
                <a:spcPct val="100000"/>
              </a:lnSpc>
            </a:pPr>
            <a:r>
              <a:rPr lang="bg-BG" sz="3000" dirty="0"/>
              <a:t>Решение:</a:t>
            </a:r>
            <a:endParaRPr lang="en-US" sz="30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 от 1 до 100 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898414" y="3232975"/>
            <a:ext cx="10667998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412" y="61994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https://judge.softuni.bg/Contests/Practice/Index/154#0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5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Извежда числата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[1, 1000]</a:t>
            </a:r>
            <a:r>
              <a:rPr lang="en-US" dirty="0"/>
              <a:t>, </a:t>
            </a:r>
            <a:r>
              <a:rPr lang="bg-BG" dirty="0"/>
              <a:t>които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завършват на 7</a:t>
            </a:r>
          </a:p>
          <a:p>
            <a:r>
              <a:rPr lang="bg-BG" dirty="0"/>
              <a:t>Решение: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Числа до 1000, завършващи на 7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3351324"/>
            <a:ext cx="103632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 {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% 10 == 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0153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https://judge.softuni.bg/Contests/Practice/Index/154#1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8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5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05" y="1170999"/>
            <a:ext cx="11804822" cy="5570355"/>
          </a:xfrm>
        </p:spPr>
        <p:txBody>
          <a:bodyPr/>
          <a:lstStyle/>
          <a:p>
            <a:r>
              <a:rPr lang="bg-BG" dirty="0"/>
              <a:t>Символите, които използваме се представят като числа</a:t>
            </a:r>
          </a:p>
          <a:p>
            <a:pPr lvl="1"/>
            <a:r>
              <a:rPr lang="bg-BG" dirty="0"/>
              <a:t>Поместени са в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ASCII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таблицата</a:t>
            </a:r>
          </a:p>
          <a:p>
            <a:r>
              <a:rPr lang="bg-BG" dirty="0"/>
              <a:t>Примери</a:t>
            </a:r>
            <a:r>
              <a:rPr lang="en-US" dirty="0"/>
              <a:t> (</a:t>
            </a:r>
            <a:r>
              <a:rPr lang="bg-BG" dirty="0"/>
              <a:t>знак и неговата </a:t>
            </a:r>
            <a:r>
              <a:rPr lang="en-US" dirty="0"/>
              <a:t>ASCII </a:t>
            </a:r>
            <a:r>
              <a:rPr lang="bg-BG" dirty="0"/>
              <a:t>стойност</a:t>
            </a:r>
            <a:r>
              <a:rPr lang="en-US" dirty="0"/>
              <a:t>)</a:t>
            </a:r>
            <a:r>
              <a:rPr lang="bg-BG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</a:t>
            </a:r>
            <a:r>
              <a:rPr lang="bg-BG" dirty="0"/>
              <a:t>таблица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7EBF7-E4C0-451A-A151-0EFED90A30E6}"/>
              </a:ext>
            </a:extLst>
          </p:cNvPr>
          <p:cNvSpPr/>
          <p:nvPr/>
        </p:nvSpPr>
        <p:spPr>
          <a:xfrm>
            <a:off x="379621" y="6259812"/>
            <a:ext cx="1104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hlinkClick r:id="rId3"/>
              </a:rPr>
              <a:t>Пълна информация за </a:t>
            </a:r>
            <a:r>
              <a:rPr lang="en-US" dirty="0">
                <a:hlinkClick r:id="rId3"/>
              </a:rPr>
              <a:t>ASCII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E4FC836-9763-424E-A15A-78D3A5E7E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2" y="3429000"/>
            <a:ext cx="864422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FE19C38-D408-4FFA-BEA3-DEF1BD79DBAB}"/>
              </a:ext>
            </a:extLst>
          </p:cNvPr>
          <p:cNvSpPr/>
          <p:nvPr/>
        </p:nvSpPr>
        <p:spPr>
          <a:xfrm>
            <a:off x="2158234" y="3590645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892E4B07-3D92-45B2-93F5-74901F4EC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2011" y="3429000"/>
            <a:ext cx="864422" cy="5724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97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24DB6C6-0DFD-4B53-8A17-8481BA82B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2" y="4281852"/>
            <a:ext cx="864422" cy="5724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2A11FB7-DF78-4B95-9F33-C0F7BFA6F888}"/>
              </a:ext>
            </a:extLst>
          </p:cNvPr>
          <p:cNvSpPr/>
          <p:nvPr/>
        </p:nvSpPr>
        <p:spPr>
          <a:xfrm>
            <a:off x="2158234" y="4443497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12F3CD2A-1E20-41E4-BD73-CCD18BACE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2011" y="4281852"/>
            <a:ext cx="864422" cy="5724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64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ED944AB8-93C3-47E1-84BF-672D81FC7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435" y="4281852"/>
            <a:ext cx="864422" cy="5724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96050E-4F57-4890-8E0E-87F00103E038}"/>
              </a:ext>
            </a:extLst>
          </p:cNvPr>
          <p:cNvSpPr/>
          <p:nvPr/>
        </p:nvSpPr>
        <p:spPr>
          <a:xfrm>
            <a:off x="6110257" y="4443497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CDDEEFF1-1497-4F27-86FA-42D28640B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4034" y="4281852"/>
            <a:ext cx="864422" cy="5724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43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9464E493-7F92-4663-A4AB-3AE0D1323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435" y="3429000"/>
            <a:ext cx="864422" cy="5724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8942F8-649E-4F1C-82EF-2ABA540929AF}"/>
              </a:ext>
            </a:extLst>
          </p:cNvPr>
          <p:cNvSpPr/>
          <p:nvPr/>
        </p:nvSpPr>
        <p:spPr>
          <a:xfrm>
            <a:off x="6110257" y="3590645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75DC337B-522E-41CD-93DA-C44E6FAA4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4034" y="3429000"/>
            <a:ext cx="864422" cy="5724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281350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 Извежда буквите от латинската азбука</a:t>
            </a:r>
            <a:r>
              <a:rPr lang="en-US" dirty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a,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z]</a:t>
            </a:r>
          </a:p>
          <a:p>
            <a:r>
              <a:rPr lang="bg-BG" dirty="0"/>
              <a:t>Решение: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Всички латински букви - условие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55612" y="3296227"/>
            <a:ext cx="10972800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Latin alphabet:");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letter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letter &lt;=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'z'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letter++) </a:t>
            </a:r>
            <a:endParaRPr lang="en-US" sz="3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" + letter);</a:t>
            </a:r>
          </a:p>
          <a:p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58552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https://judge.softuni.bg/Contests/Practice/Index/154#2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4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Напишете програма, която:</a:t>
            </a:r>
          </a:p>
          <a:p>
            <a:pPr lvl="1"/>
            <a:r>
              <a:rPr lang="bg-BG" dirty="0"/>
              <a:t>Прочита цяло число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)</a:t>
            </a:r>
            <a:r>
              <a:rPr lang="bg-BG" dirty="0"/>
              <a:t> от потребителя</a:t>
            </a:r>
          </a:p>
          <a:p>
            <a:pPr lvl="1"/>
            <a:r>
              <a:rPr lang="bg-BG" dirty="0"/>
              <a:t>Прочита</a:t>
            </a:r>
            <a:r>
              <a:rPr lang="bg-BG" b="1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последователни</a:t>
            </a:r>
            <a:r>
              <a:rPr lang="bg-BG" dirty="0"/>
              <a:t> пъти числа и ги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сумира</a:t>
            </a:r>
            <a:endParaRPr lang="bg-BG" dirty="0"/>
          </a:p>
          <a:p>
            <a:pPr lvl="1"/>
            <a:r>
              <a:rPr lang="bg-BG" dirty="0"/>
              <a:t>Извежда пресметнатата сума</a:t>
            </a:r>
            <a:endParaRPr lang="en-US" dirty="0"/>
          </a:p>
          <a:p>
            <a:pPr lvl="1"/>
            <a:r>
              <a:rPr lang="bg-BG" dirty="0"/>
              <a:t>Примерен вход и изход: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Сумиране на числа - условие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915433" y="4599408"/>
            <a:ext cx="914399" cy="16749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493214" y="4597955"/>
            <a:ext cx="792379" cy="1676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952891" y="549272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4747" y="4600858"/>
            <a:ext cx="914399" cy="14463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650854" y="4599408"/>
            <a:ext cx="792379" cy="14477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981183" y="518121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554494" y="4590123"/>
            <a:ext cx="914399" cy="21313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132275" y="4588671"/>
            <a:ext cx="792379" cy="21328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43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9579312" y="5483438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93144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Сумиране на числа -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1207323"/>
            <a:ext cx="10363200" cy="3847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int.Parse(Console.ReadLine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i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0; i &lt; n; i++)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int.Parse(Console.ReadLine());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sum + num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spcBef>
                <a:spcPts val="12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("sum = " + sum);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judge.softuni.bg/Contests/Practice/Index/154#3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466012" y="1905000"/>
            <a:ext cx="3352800" cy="983874"/>
          </a:xfrm>
          <a:prstGeom prst="wedgeRoundRectCallout">
            <a:avLst>
              <a:gd name="adj1" fmla="val -117668"/>
              <a:gd name="adj2" fmla="val 785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Можем да четем данни в цикъл</a:t>
            </a:r>
            <a:endParaRPr lang="bg-BG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49807" y="3505200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sum += num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273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Напишете програма, която: </a:t>
            </a:r>
          </a:p>
          <a:p>
            <a:pPr lvl="1"/>
            <a:r>
              <a:rPr lang="bg-BG" dirty="0"/>
              <a:t>Прочита цяло число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)</a:t>
            </a:r>
            <a:r>
              <a:rPr lang="bg-BG" dirty="0"/>
              <a:t> от потребителя</a:t>
            </a:r>
          </a:p>
          <a:p>
            <a:pPr lvl="1"/>
            <a:r>
              <a:rPr lang="bg-BG" dirty="0"/>
              <a:t>Прочита</a:t>
            </a:r>
            <a:r>
              <a:rPr lang="bg-BG" b="1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последователни</a:t>
            </a:r>
            <a:r>
              <a:rPr lang="bg-BG" dirty="0"/>
              <a:t> пъти числа</a:t>
            </a:r>
          </a:p>
          <a:p>
            <a:pPr lvl="1"/>
            <a:r>
              <a:rPr lang="bg-BG" dirty="0"/>
              <a:t>Намира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най-голямото </a:t>
            </a:r>
            <a:r>
              <a:rPr lang="bg-BG" dirty="0"/>
              <a:t>измежду тях</a:t>
            </a:r>
          </a:p>
          <a:p>
            <a:r>
              <a:rPr lang="bg-BG" dirty="0"/>
              <a:t>Примерен вход и изход: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Най-голямо число - </a:t>
            </a:r>
            <a:r>
              <a:rPr lang="bg-BG" dirty="0" smtClean="0"/>
              <a:t>условие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498216" y="4591728"/>
            <a:ext cx="914399" cy="18265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4301" y="4590276"/>
            <a:ext cx="792379" cy="18280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530330" y="550500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01831" y="4935353"/>
            <a:ext cx="914399" cy="14455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79612" y="4933903"/>
            <a:ext cx="792379" cy="14470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2021479" y="550500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629227" y="4286928"/>
            <a:ext cx="914399" cy="21313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468784" y="4251935"/>
            <a:ext cx="792379" cy="21328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9777605" y="5504278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05496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</a:t>
            </a:r>
            <a:r>
              <a:rPr lang="bg-BG" dirty="0" smtClean="0"/>
              <a:t>ай-голямо число -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1219200"/>
            <a:ext cx="10363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int.Parse(Console.ReadLine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  <a:endParaRPr lang="bg-BG" sz="3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max =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int.MinValue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1; i &lt;=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int.Parse(Console.ReadLine());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 &gt; max)</a:t>
            </a:r>
          </a:p>
          <a:p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max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num;</a:t>
            </a:r>
          </a:p>
          <a:p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Console.WriteLine("max = " + max);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</a:t>
            </a:r>
            <a:r>
              <a:rPr lang="bg-BG" dirty="0" smtClean="0">
                <a:hlinkClick r:id="rId2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3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Напишете програма, която: </a:t>
            </a:r>
          </a:p>
          <a:p>
            <a:pPr lvl="1"/>
            <a:r>
              <a:rPr lang="bg-BG" dirty="0"/>
              <a:t>Прочита цяло число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)</a:t>
            </a:r>
            <a:r>
              <a:rPr lang="bg-BG" dirty="0"/>
              <a:t> от потребителя</a:t>
            </a:r>
          </a:p>
          <a:p>
            <a:pPr lvl="1"/>
            <a:r>
              <a:rPr lang="bg-BG" dirty="0"/>
              <a:t>Прочита</a:t>
            </a:r>
            <a:r>
              <a:rPr lang="bg-BG" b="1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последователни</a:t>
            </a:r>
            <a:r>
              <a:rPr lang="bg-BG" dirty="0"/>
              <a:t> пъти числа</a:t>
            </a:r>
          </a:p>
          <a:p>
            <a:pPr lvl="1"/>
            <a:r>
              <a:rPr lang="bg-BG" dirty="0"/>
              <a:t>Намира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най-малкото </a:t>
            </a:r>
            <a:r>
              <a:rPr lang="bg-BG" dirty="0"/>
              <a:t>измежду тях</a:t>
            </a:r>
          </a:p>
          <a:p>
            <a:r>
              <a:rPr lang="bg-BG" dirty="0"/>
              <a:t>Примерен вход и изход: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Най-малко </a:t>
            </a:r>
            <a:r>
              <a:rPr lang="bg-BG" dirty="0"/>
              <a:t>число - </a:t>
            </a:r>
            <a:r>
              <a:rPr lang="bg-BG" dirty="0" smtClean="0"/>
              <a:t>условие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498216" y="4591728"/>
            <a:ext cx="914399" cy="18265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4301" y="4590276"/>
            <a:ext cx="792379" cy="18280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-30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530330" y="550500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01831" y="4935353"/>
            <a:ext cx="914399" cy="14455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79612" y="4933903"/>
            <a:ext cx="792379" cy="14470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021479" y="550500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629227" y="4286928"/>
            <a:ext cx="914399" cy="21313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468784" y="4251935"/>
            <a:ext cx="792379" cy="21328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9777605" y="5504278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4574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#TODO</a:t>
            </a:r>
            <a:endParaRPr lang="bg-BG" sz="115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9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Най-малко число -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2057400"/>
            <a:ext cx="10363200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Console.Write("n = ");</a:t>
            </a: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int.MaxValue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//TODO: Use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logic similar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"Biggest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".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</a:t>
            </a:r>
            <a:r>
              <a:rPr lang="bg-BG" dirty="0" smtClean="0">
                <a:hlinkClick r:id="rId2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97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bg-BG" dirty="0" smtClean="0"/>
              <a:t>Повторения на блокове код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2417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143000"/>
            <a:ext cx="4115157" cy="30482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08612" y="1600201"/>
            <a:ext cx="5410200" cy="2298344"/>
          </a:xfrm>
          <a:prstGeom prst="roundRect">
            <a:avLst>
              <a:gd name="adj" fmla="val 14326"/>
            </a:avLst>
          </a:prstGeom>
          <a:scene3d>
            <a:camera prst="perspectiveHeroicExtremeLeftFacing">
              <a:rot lat="108663" lon="888915" rev="21374976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9408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1990"/>
            <a:ext cx="10363200" cy="820600"/>
          </a:xfrm>
        </p:spPr>
        <p:txBody>
          <a:bodyPr/>
          <a:lstStyle/>
          <a:p>
            <a:r>
              <a:rPr lang="bg-BG" dirty="0" smtClean="0"/>
              <a:t>Задачи с цикли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81766"/>
            <a:ext cx="10363200" cy="719034"/>
          </a:xfrm>
        </p:spPr>
        <p:txBody>
          <a:bodyPr/>
          <a:lstStyle/>
          <a:p>
            <a:r>
              <a:rPr lang="bg-BG" dirty="0" smtClean="0"/>
              <a:t>Техники за използване на </a:t>
            </a:r>
            <a:r>
              <a:rPr lang="en-US" dirty="0" smtClean="0"/>
              <a:t>for-</a:t>
            </a:r>
            <a:r>
              <a:rPr lang="bg-BG" dirty="0" smtClean="0"/>
              <a:t>цикли</a:t>
            </a:r>
            <a:endParaRPr lang="en-US" dirty="0"/>
          </a:p>
        </p:txBody>
      </p:sp>
      <p:pic>
        <p:nvPicPr>
          <p:cNvPr id="1028" name="Picture 4" descr="http://samplecourses.apcapps.alphaplus.ca/pluginfile.php/2188/mod_page/content/20/assign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928826"/>
            <a:ext cx="2057400" cy="2057400"/>
          </a:xfrm>
          <a:prstGeom prst="roundRect">
            <a:avLst>
              <a:gd name="adj" fmla="val 16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147" y="1815964"/>
            <a:ext cx="1977065" cy="2283123"/>
          </a:xfrm>
          <a:prstGeom prst="roundRect">
            <a:avLst>
              <a:gd name="adj" fmla="val 1622"/>
            </a:avLst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3764775" y="1056862"/>
            <a:ext cx="4659276" cy="3801328"/>
            <a:chOff x="3764775" y="1056862"/>
            <a:chExt cx="4659276" cy="3801328"/>
          </a:xfrm>
        </p:grpSpPr>
        <p:pic>
          <p:nvPicPr>
            <p:cNvPr id="1026" name="Picture 2" descr="https://pixabay.com/static/uploads/photo/2013/03/29/13/40/reload-97640_64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775" y="1056862"/>
              <a:ext cx="4659276" cy="3801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447217">
              <a:off x="4925283" y="2366395"/>
              <a:ext cx="2356671" cy="672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for</a:t>
              </a:r>
              <a:r>
                <a:rPr lang="bg-BG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  <a:r>
                <a:rPr lang="en-US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loops</a:t>
              </a:r>
              <a:endParaRPr lang="en-US" sz="4400" b="1" spc="50" dirty="0">
                <a:ln w="9525" cmpd="sng">
                  <a:solidFill>
                    <a:srgbClr val="00B0F0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96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Напишете програма, която: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Прочита цяло </a:t>
            </a:r>
            <a:r>
              <a:rPr lang="bg-BG" sz="3000" dirty="0" smtClean="0"/>
              <a:t>число</a:t>
            </a:r>
            <a:r>
              <a:rPr lang="en-US" sz="3000" dirty="0" smtClean="0"/>
              <a:t>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000" dirty="0"/>
              <a:t>) </a:t>
            </a:r>
            <a:r>
              <a:rPr lang="bg-BG" sz="3000" dirty="0"/>
              <a:t>от потребителя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Прочита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последователно</a:t>
            </a:r>
            <a:r>
              <a:rPr lang="bg-BG" sz="3000" dirty="0"/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2*n</a:t>
            </a:r>
            <a:r>
              <a:rPr lang="en-US" sz="3000" dirty="0"/>
              <a:t> </a:t>
            </a:r>
            <a:r>
              <a:rPr lang="bg-BG" sz="3000" dirty="0"/>
              <a:t>числа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Проверява дали сумите на левите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000" dirty="0"/>
              <a:t> </a:t>
            </a:r>
            <a:r>
              <a:rPr lang="bg-BG" sz="3000" dirty="0"/>
              <a:t>и десните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000" dirty="0"/>
              <a:t> </a:t>
            </a:r>
            <a:r>
              <a:rPr lang="bg-BG" sz="3000" dirty="0"/>
              <a:t>числа са равни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При равенство извежда 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Yes</a:t>
            </a:r>
            <a:r>
              <a:rPr lang="bg-BG" sz="3000" dirty="0"/>
              <a:t>"и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сумата, в противен случай - </a:t>
            </a:r>
            <a:r>
              <a:rPr lang="en-US" sz="3000" dirty="0"/>
              <a:t>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</a:t>
            </a:r>
            <a:r>
              <a:rPr lang="en-US" sz="3000" dirty="0"/>
              <a:t>" </a:t>
            </a:r>
            <a:r>
              <a:rPr lang="bg-BG" sz="3000" dirty="0"/>
              <a:t>и</a:t>
            </a:r>
            <a:r>
              <a:rPr lang="en-US" sz="3000" dirty="0"/>
              <a:t>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разликата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</a:t>
            </a:r>
            <a:r>
              <a:rPr lang="bg-BG" sz="3000" dirty="0"/>
              <a:t>изчислена като положително число</a:t>
            </a:r>
            <a:r>
              <a:rPr lang="en-US" sz="3000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/>
              <a:t>Лява и дясна сума - условие</a:t>
            </a:r>
          </a:p>
        </p:txBody>
      </p:sp>
    </p:spTree>
    <p:extLst>
      <p:ext uri="{BB962C8B-B14F-4D97-AF65-F5344CB8AC3E}">
        <p14:creationId xmlns:p14="http://schemas.microsoft.com/office/powerpoint/2010/main" val="367614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Примерен вход и изход: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/>
              <a:t>Лява и дясна сума </a:t>
            </a:r>
            <a:r>
              <a:rPr lang="bg-BG" noProof="1" smtClean="0"/>
              <a:t>– условие (2)</a:t>
            </a:r>
            <a:endParaRPr lang="bg-BG" noProof="1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155973" y="2779799"/>
            <a:ext cx="761999" cy="22299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81354" y="2779799"/>
            <a:ext cx="2908453" cy="22314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Yes, sum = 100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985929" y="3272316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640737" y="2793069"/>
            <a:ext cx="851410" cy="22041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19456" y="2792307"/>
            <a:ext cx="2555792" cy="2204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No, diff = 1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7726996" y="3285586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14808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Лява </a:t>
            </a:r>
            <a:r>
              <a:rPr lang="bg-BG" noProof="1" smtClean="0"/>
              <a:t>и </a:t>
            </a:r>
            <a:r>
              <a:rPr lang="bg-BG" noProof="1"/>
              <a:t>дясна </a:t>
            </a:r>
            <a:r>
              <a:rPr lang="bg-BG" noProof="1" smtClean="0"/>
              <a:t>сума – решение</a:t>
            </a:r>
            <a:endParaRPr lang="bg-BG" noProof="1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47534" y="990600"/>
            <a:ext cx="10493756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leftSum = 0;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i = 0; i &lt; n; i++)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leftSum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leftSum + int.Parse(Console.ReadLine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read and calculate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rightSum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(leftSum == rightSum)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Console.WriteLine("Yes,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"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leftSum);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Console.WriteLine("No,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diff = "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Math.Abs(rightSum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leftSum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1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Напишете програма, която: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Прочита цяло число</a:t>
            </a:r>
            <a:r>
              <a:rPr lang="en-US" sz="3000" dirty="0"/>
              <a:t>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000" dirty="0"/>
              <a:t>) </a:t>
            </a:r>
            <a:r>
              <a:rPr lang="bg-BG" sz="3000" dirty="0"/>
              <a:t>от потребителя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Прочита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последователно</a:t>
            </a:r>
            <a:r>
              <a:rPr lang="bg-BG" sz="3000" dirty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 на брой</a:t>
            </a:r>
            <a:r>
              <a:rPr lang="en-US" sz="3000" dirty="0"/>
              <a:t> </a:t>
            </a:r>
            <a:r>
              <a:rPr lang="bg-BG" sz="3000" dirty="0"/>
              <a:t>числа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Проверява дали сумата на числата на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четни позиции </a:t>
            </a:r>
            <a:r>
              <a:rPr lang="bg-BG" sz="3000" dirty="0"/>
              <a:t>е равна на сумата на числата на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нечетни позиции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При равенство печата 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Yes</a:t>
            </a:r>
            <a:r>
              <a:rPr lang="bg-BG" sz="3000" dirty="0"/>
              <a:t>" </a:t>
            </a:r>
            <a:r>
              <a:rPr lang="en-US" sz="3000" dirty="0"/>
              <a:t>+</a:t>
            </a:r>
            <a:r>
              <a:rPr lang="bg-BG" sz="3000" dirty="0"/>
              <a:t>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сумата</a:t>
            </a:r>
            <a:r>
              <a:rPr lang="bg-BG" sz="3000" dirty="0"/>
              <a:t>; иначе печата </a:t>
            </a:r>
            <a:r>
              <a:rPr lang="en-US" sz="3000" dirty="0"/>
              <a:t>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</a:t>
            </a:r>
            <a:r>
              <a:rPr lang="en-US" sz="3000" dirty="0"/>
              <a:t>" +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разликата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</a:t>
            </a:r>
            <a:r>
              <a:rPr lang="bg-BG" sz="3000" dirty="0"/>
              <a:t>положително число</a:t>
            </a:r>
            <a:r>
              <a:rPr lang="bg-BG" sz="3000" dirty="0" smtClean="0"/>
              <a:t>).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/>
              <a:t>Четна / нечетна сума - условие</a:t>
            </a:r>
          </a:p>
        </p:txBody>
      </p:sp>
    </p:spTree>
    <p:extLst>
      <p:ext uri="{BB962C8B-B14F-4D97-AF65-F5344CB8AC3E}">
        <p14:creationId xmlns:p14="http://schemas.microsoft.com/office/powerpoint/2010/main" val="143785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/>
              <a:t>Примерен вход и изход: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/>
              <a:t>Четна / нечетна сума </a:t>
            </a:r>
            <a:r>
              <a:rPr lang="bg-BG" noProof="1" smtClean="0"/>
              <a:t>– условие (2)</a:t>
            </a:r>
            <a:endParaRPr lang="bg-BG" noProof="1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39875" y="2439850"/>
            <a:ext cx="761999" cy="21874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165256" y="2438400"/>
            <a:ext cx="1775019" cy="21888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Yes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596560" y="3397079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626075" y="2438399"/>
            <a:ext cx="743226" cy="21895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032683" y="2438400"/>
            <a:ext cx="1717592" cy="21888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Diff = 1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472392" y="3400491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436075" y="2404729"/>
            <a:ext cx="743226" cy="21895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842683" y="2404730"/>
            <a:ext cx="1717592" cy="21888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Diff = 2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9282392" y="3366821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3412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 smtClean="0"/>
              <a:t>Четна </a:t>
            </a:r>
            <a:r>
              <a:rPr lang="bg-BG" noProof="1"/>
              <a:t>/ нечетна </a:t>
            </a:r>
            <a:r>
              <a:rPr lang="bg-BG" noProof="1" smtClean="0"/>
              <a:t>сума – решение</a:t>
            </a:r>
            <a:endParaRPr lang="bg-BG" noProof="1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47534" y="914400"/>
            <a:ext cx="10493756" cy="52229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 = int.Parse(Console.ReadLine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oddSum = 0;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evenSum = 0;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(var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n;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element = int.Parse(Console.ReadLine());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2 == 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oddSum += element;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evenSum += element;</a:t>
            </a:r>
          </a:p>
          <a:p>
            <a:pPr>
              <a:lnSpc>
                <a:spcPct val="10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print the sum / difference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напише програма, която въвежда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текст</a:t>
            </a:r>
            <a:r>
              <a:rPr lang="bg-BG" dirty="0"/>
              <a:t> (стринг)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Отпечатва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сумата на гласните букви </a:t>
            </a:r>
            <a:r>
              <a:rPr lang="bg-BG" dirty="0" smtClean="0"/>
              <a:t>според таблицата по-долу:</a:t>
            </a:r>
          </a:p>
          <a:p>
            <a:pPr lvl="1"/>
            <a:endParaRPr lang="bg-BG" dirty="0" smtClean="0"/>
          </a:p>
          <a:p>
            <a:pPr lvl="1"/>
            <a:endParaRPr lang="bg-BG" dirty="0" smtClean="0"/>
          </a:p>
          <a:p>
            <a:pPr lvl="1"/>
            <a:r>
              <a:rPr lang="bg-BG" dirty="0" smtClean="0"/>
              <a:t>Примери: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 smtClean="0"/>
              <a:t>Сумиране на гласните букви - условие</a:t>
            </a:r>
            <a:endParaRPr lang="bg-BG" noProof="1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56660" y="4675037"/>
            <a:ext cx="143494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ll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846164" y="4673587"/>
            <a:ext cx="42990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190283" y="4782797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147953"/>
              </p:ext>
            </p:extLst>
          </p:nvPr>
        </p:nvGraphicFramePr>
        <p:xfrm>
          <a:off x="3338212" y="2665408"/>
          <a:ext cx="519460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8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8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8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8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599">
                <a:tc>
                  <a:txBody>
                    <a:bodyPr/>
                    <a:lstStyle/>
                    <a:p>
                      <a:pPr algn="ctr"/>
                      <a:r>
                        <a:rPr lang="en-US" sz="3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</a:t>
                      </a:r>
                      <a:endParaRPr lang="en-US" sz="3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</a:t>
                      </a:r>
                      <a:endParaRPr lang="en-US" sz="3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</a:t>
                      </a:r>
                      <a:endParaRPr lang="en-US" sz="3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</a:t>
                      </a:r>
                      <a:endParaRPr lang="en-US" sz="3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</a:t>
                      </a:r>
                      <a:endParaRPr lang="en-US" sz="32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99"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1" smtClean="0">
                          <a:effectLst/>
                        </a:rPr>
                        <a:t>1</a:t>
                      </a:r>
                      <a:endParaRPr lang="en-US" sz="3200" b="1" noProof="1">
                        <a:effectLst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1" smtClean="0">
                          <a:effectLst/>
                        </a:rPr>
                        <a:t>2</a:t>
                      </a:r>
                      <a:endParaRPr lang="en-US" sz="3200" b="1" noProof="1">
                        <a:effectLst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1" smtClean="0">
                          <a:effectLst/>
                        </a:rPr>
                        <a:t>3</a:t>
                      </a:r>
                      <a:endParaRPr lang="en-US" sz="3200" b="1" noProof="1">
                        <a:effectLst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1" smtClean="0">
                          <a:effectLst/>
                        </a:rPr>
                        <a:t>4</a:t>
                      </a:r>
                      <a:endParaRPr lang="en-US" sz="3200" b="1" noProof="1">
                        <a:effectLst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noProof="1" smtClean="0">
                          <a:effectLst/>
                        </a:rPr>
                        <a:t>5</a:t>
                      </a:r>
                      <a:endParaRPr lang="en-US" sz="3200" b="1" noProof="1">
                        <a:effectLst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363204" y="4661848"/>
            <a:ext cx="25154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= 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2+4 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= 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6</a:t>
            </a: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3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6917308" y="4692626"/>
            <a:ext cx="106390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8835774" y="4691176"/>
            <a:ext cx="42990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8179893" y="4800386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9355708" y="4679437"/>
            <a:ext cx="10679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= 3</a:t>
            </a: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3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556660" y="5537602"/>
            <a:ext cx="143494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mb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oo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2846164" y="5536152"/>
            <a:ext cx="42990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" name="Right Arrow 45"/>
          <p:cNvSpPr/>
          <p:nvPr/>
        </p:nvSpPr>
        <p:spPr>
          <a:xfrm>
            <a:off x="2190283" y="564536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7" name="Rectangle 46"/>
          <p:cNvSpPr/>
          <p:nvPr/>
        </p:nvSpPr>
        <p:spPr>
          <a:xfrm>
            <a:off x="3363204" y="5524413"/>
            <a:ext cx="32928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 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= 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1+4+4 </a:t>
            </a:r>
            <a:r>
              <a:rPr lang="en-US" sz="30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= 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9</a:t>
            </a: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3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6917308" y="5555191"/>
            <a:ext cx="106390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8835774" y="5553741"/>
            <a:ext cx="42990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8179893" y="5662951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1" name="Rectangle 50"/>
          <p:cNvSpPr/>
          <p:nvPr/>
        </p:nvSpPr>
        <p:spPr>
          <a:xfrm>
            <a:off x="9355708" y="5542002"/>
            <a:ext cx="25026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</a:t>
            </a:r>
            <a:r>
              <a:rPr lang="en-US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= 2+2 = 4</a:t>
            </a:r>
            <a:r>
              <a:rPr lang="bg-BG" sz="30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  <a:endParaRPr lang="bg-BG" sz="30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31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5" y="1191467"/>
            <a:ext cx="7429362" cy="553001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bg-BG" dirty="0"/>
              <a:t>Увеличаване и намаляване на стойността на променливи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For-</a:t>
            </a:r>
            <a:r>
              <a:rPr lang="bg-BG" dirty="0"/>
              <a:t>цикъл</a:t>
            </a:r>
            <a:endParaRPr lang="en-US" dirty="0"/>
          </a:p>
          <a:p>
            <a:pPr marL="819096" lvl="1" indent="-514350"/>
            <a:r>
              <a:rPr lang="bg-BG" dirty="0"/>
              <a:t>Конструкция</a:t>
            </a:r>
          </a:p>
          <a:p>
            <a:pPr marL="304746" lvl="1" indent="0">
              <a:buNone/>
            </a:pP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80030" y="1271366"/>
            <a:ext cx="3800782" cy="4900834"/>
            <a:chOff x="7780030" y="1271366"/>
            <a:chExt cx="3800782" cy="49008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0030" y="1271366"/>
              <a:ext cx="3800782" cy="490083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31306" y="1420906"/>
              <a:ext cx="1489253" cy="1103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78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 smtClean="0"/>
              <a:t>Сумиране на гласни букви – решение </a:t>
            </a:r>
            <a:endParaRPr lang="bg-BG" noProof="1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47534" y="937318"/>
            <a:ext cx="10493756" cy="5306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Console.ReadLine();</a:t>
            </a:r>
          </a:p>
          <a:p>
            <a:pPr>
              <a:lnSpc>
                <a:spcPct val="110000"/>
              </a:lnSpc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sum = 0;</a:t>
            </a:r>
          </a:p>
          <a:p>
            <a:pPr>
              <a:lnSpc>
                <a:spcPct val="110000"/>
              </a:lnSpc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input.Length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lnSpc>
                <a:spcPct val="110000"/>
              </a:lnSpc>
            </a:pP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[i]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</a:p>
          <a:p>
            <a:pPr>
              <a:lnSpc>
                <a:spcPct val="110000"/>
              </a:lnSpc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'a': sum += 1; break;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'e': sum += 2;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break;</a:t>
            </a:r>
          </a:p>
          <a:p>
            <a:pPr>
              <a:lnSpc>
                <a:spcPct val="110000"/>
              </a:lnSpc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Add cases for other vowels.</a:t>
            </a:r>
          </a:p>
          <a:p>
            <a:pPr>
              <a:lnSpc>
                <a:spcPct val="110000"/>
              </a:lnSpc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ct val="110000"/>
              </a:lnSpc>
            </a:pP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Console.WriteLine("Vowels sum =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sum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9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3290" y="6294169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judge.softuni.bg/Contests/Practice/Index/154#8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618412" y="762000"/>
            <a:ext cx="3352800" cy="1201366"/>
          </a:xfrm>
          <a:prstGeom prst="wedgeRoundRectCallout">
            <a:avLst>
              <a:gd name="adj1" fmla="val -72116"/>
              <a:gd name="adj2" fmla="val 518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Можем да вземем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дължината</a:t>
            </a:r>
            <a:r>
              <a:rPr lang="bg-BG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текста</a:t>
            </a:r>
            <a:endParaRPr lang="bg-BG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389812" y="2514600"/>
            <a:ext cx="3352800" cy="983874"/>
          </a:xfrm>
          <a:prstGeom prst="wedgeRoundRectCallout">
            <a:avLst>
              <a:gd name="adj1" fmla="val -119989"/>
              <a:gd name="adj2" fmla="val -233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Можем да вземем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символ по индекс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851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bg-BG" dirty="0" smtClean="0"/>
              <a:t>Задачи с цикли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1028" name="Picture 4" descr="http://samplecourses.apcapps.alphaplus.ca/pluginfile.php/2188/mod_page/content/20/assign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005026"/>
            <a:ext cx="2057400" cy="2057400"/>
          </a:xfrm>
          <a:prstGeom prst="roundRect">
            <a:avLst>
              <a:gd name="adj" fmla="val 16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147" y="1892164"/>
            <a:ext cx="1977065" cy="2283123"/>
          </a:xfrm>
          <a:prstGeom prst="roundRect">
            <a:avLst>
              <a:gd name="adj" fmla="val 1622"/>
            </a:avLst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3764775" y="1133062"/>
            <a:ext cx="4659276" cy="3801328"/>
            <a:chOff x="3764775" y="1056862"/>
            <a:chExt cx="4659276" cy="3801328"/>
          </a:xfrm>
        </p:grpSpPr>
        <p:pic>
          <p:nvPicPr>
            <p:cNvPr id="1026" name="Picture 2" descr="https://pixabay.com/static/uploads/photo/2013/03/29/13/40/reload-97640_64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775" y="1056862"/>
              <a:ext cx="4659276" cy="3801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 rot="2447217">
              <a:off x="4925283" y="2366395"/>
              <a:ext cx="2356671" cy="672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for</a:t>
              </a:r>
              <a:r>
                <a:rPr lang="bg-BG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  <a:r>
                <a:rPr lang="en-US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loops</a:t>
              </a:r>
              <a:endParaRPr lang="en-US" sz="4400" b="1" spc="50" dirty="0">
                <a:ln w="9525" cmpd="sng">
                  <a:solidFill>
                    <a:srgbClr val="00B0F0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76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27896"/>
            <a:ext cx="10363200" cy="820600"/>
          </a:xfrm>
        </p:spPr>
        <p:txBody>
          <a:bodyPr/>
          <a:lstStyle/>
          <a:p>
            <a:r>
              <a:rPr lang="bg-BG" dirty="0" smtClean="0"/>
              <a:t>Чертане с костенурка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78768"/>
            <a:ext cx="10363200" cy="719034"/>
          </a:xfrm>
        </p:spPr>
        <p:txBody>
          <a:bodyPr/>
          <a:lstStyle/>
          <a:p>
            <a:r>
              <a:rPr lang="bg-BG" dirty="0" smtClean="0"/>
              <a:t>Графично </a:t>
            </a:r>
            <a:r>
              <a:rPr lang="en-US" dirty="0" smtClean="0"/>
              <a:t>(GUI) </a:t>
            </a:r>
            <a:r>
              <a:rPr lang="bg-BG" dirty="0" smtClean="0"/>
              <a:t>приложение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61" y="762000"/>
            <a:ext cx="6296904" cy="37533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412" y="1800413"/>
            <a:ext cx="2133785" cy="1676545"/>
          </a:xfrm>
          <a:prstGeom prst="rect">
            <a:avLst/>
          </a:prstGeom>
        </p:spPr>
      </p:pic>
      <p:pic>
        <p:nvPicPr>
          <p:cNvPr id="2052" name="Picture 4" descr="https://macin.files.wordpress.com/2009/10/ooo4kids-0-5-1-draw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40" y="1524000"/>
            <a:ext cx="2229372" cy="222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95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Нов </a:t>
            </a:r>
            <a:r>
              <a:rPr lang="en-US" dirty="0" smtClean="0"/>
              <a:t>Windows Forms </a:t>
            </a:r>
            <a:r>
              <a:rPr lang="bg-BG" dirty="0" smtClean="0"/>
              <a:t>проект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41" y="1143000"/>
            <a:ext cx="9463942" cy="53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5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0"/>
            <a:ext cx="9577597" cy="1407460"/>
          </a:xfrm>
        </p:spPr>
        <p:txBody>
          <a:bodyPr>
            <a:normAutofit/>
          </a:bodyPr>
          <a:lstStyle/>
          <a:p>
            <a:r>
              <a:rPr lang="bg-BG" dirty="0" smtClean="0"/>
              <a:t>Инсталиране на </a:t>
            </a:r>
            <a:r>
              <a:rPr lang="en-US" noProof="1" smtClean="0"/>
              <a:t>NuGet</a:t>
            </a:r>
            <a:r>
              <a:rPr lang="en-US" dirty="0" smtClean="0"/>
              <a:t> </a:t>
            </a:r>
            <a:r>
              <a:rPr lang="bg-BG" dirty="0" smtClean="0"/>
              <a:t>пакет </a:t>
            </a:r>
            <a:r>
              <a:rPr lang="en-US" dirty="0" smtClean="0"/>
              <a:t>"</a:t>
            </a:r>
            <a:r>
              <a:rPr lang="en-US" noProof="1" smtClean="0"/>
              <a:t>Nakov.TurtleGraphics</a:t>
            </a:r>
            <a:r>
              <a:rPr lang="en-US" dirty="0" smtClean="0"/>
              <a:t>"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4" y="2286002"/>
            <a:ext cx="4117948" cy="42671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4" y="1600200"/>
            <a:ext cx="8183117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9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Дизайн на главната форма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596" y="1143000"/>
            <a:ext cx="7114616" cy="5254135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79412" y="1183944"/>
            <a:ext cx="40386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void buttonDraw_Click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sender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EventArgs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e)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Turtle.Rotate(30);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Turtle.Forward(200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Turtle.Rotate(120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Turtle.Forward(200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Turtle.Rotate(120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Turtle.Forward(200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>
              <a:lnSpc>
                <a:spcPct val="105000"/>
              </a:lnSpc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4113212" y="2522968"/>
            <a:ext cx="1199088" cy="345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64351" y="1406856"/>
            <a:ext cx="5035461" cy="919401"/>
          </a:xfrm>
          <a:prstGeom prst="wedgeRoundRectCallout">
            <a:avLst>
              <a:gd name="adj1" fmla="val -56481"/>
              <a:gd name="adj2" fmla="val 472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FormTurtleGraphics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Turtle Graphics - Example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551612" y="2407648"/>
            <a:ext cx="2605168" cy="919401"/>
          </a:xfrm>
          <a:prstGeom prst="wedgeRoundRectCallout">
            <a:avLst>
              <a:gd name="adj1" fmla="val -83056"/>
              <a:gd name="adj2" fmla="val -195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buttonDraw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627812" y="3415352"/>
            <a:ext cx="2805752" cy="919401"/>
          </a:xfrm>
          <a:prstGeom prst="wedgeRoundRectCallout">
            <a:avLst>
              <a:gd name="adj1" fmla="val -83542"/>
              <a:gd name="adj2" fmla="val -774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buttonReset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Reset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256212" y="4542386"/>
            <a:ext cx="3824368" cy="919401"/>
          </a:xfrm>
          <a:prstGeom prst="wedgeRoundRectCallout">
            <a:avLst>
              <a:gd name="adj1" fmla="val -48152"/>
              <a:gd name="adj2" fmla="val -1516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buttonShowHideTurtle</a:t>
            </a:r>
          </a:p>
          <a:p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 = "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Hide Turtle</a:t>
            </a:r>
            <a:r>
              <a:rPr lang="en-US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0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Приложението в действие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082" y="1151121"/>
            <a:ext cx="8948208" cy="525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07094"/>
            <a:ext cx="10363200" cy="820600"/>
          </a:xfrm>
        </p:spPr>
        <p:txBody>
          <a:bodyPr/>
          <a:lstStyle/>
          <a:p>
            <a:r>
              <a:rPr lang="bg-BG" dirty="0" smtClean="0"/>
              <a:t>Чертане с костенурка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961" y="841198"/>
            <a:ext cx="6296904" cy="37533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412" y="1879611"/>
            <a:ext cx="2133785" cy="1676545"/>
          </a:xfrm>
          <a:prstGeom prst="rect">
            <a:avLst/>
          </a:prstGeom>
        </p:spPr>
      </p:pic>
      <p:pic>
        <p:nvPicPr>
          <p:cNvPr id="2052" name="Picture 4" descr="https://macin.files.wordpress.com/2009/10/ooo4kids-0-5-1-draw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40" y="1603198"/>
            <a:ext cx="2229372" cy="222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02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Можем да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инкрементираме</a:t>
            </a:r>
            <a:r>
              <a:rPr lang="bg-BG" sz="3200" dirty="0" smtClean="0"/>
              <a:t>/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декрементираме</a:t>
            </a:r>
            <a:r>
              <a:rPr lang="bg-BG" sz="3200" dirty="0" smtClean="0"/>
              <a:t> числови стойности</a:t>
            </a:r>
            <a:endParaRPr lang="bg-BG" sz="3000" dirty="0" smtClean="0"/>
          </a:p>
          <a:p>
            <a:pPr marL="0" indent="0">
              <a:lnSpc>
                <a:spcPct val="100000"/>
              </a:lnSpc>
              <a:buNone/>
            </a:pPr>
            <a:endParaRPr lang="bg-BG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bg-BG" sz="3200" dirty="0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Можем да повтаряме блок код с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 smtClean="0"/>
              <a:t>-</a:t>
            </a:r>
            <a:r>
              <a:rPr lang="bg-BG" sz="3200" dirty="0" smtClean="0"/>
              <a:t>цикъл:</a:t>
            </a:r>
          </a:p>
          <a:p>
            <a:pPr>
              <a:lnSpc>
                <a:spcPct val="100000"/>
              </a:lnSpc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 smtClean="0"/>
          </a:p>
          <a:p>
            <a:pPr>
              <a:lnSpc>
                <a:spcPct val="100000"/>
              </a:lnSpc>
            </a:pPr>
            <a:endParaRPr lang="bg-BG" sz="3200" dirty="0" smtClean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266844"/>
            <a:ext cx="3314194" cy="245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08012" y="4692049"/>
            <a:ext cx="6837072" cy="19785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 = " + 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812" y="2215899"/>
            <a:ext cx="1322453" cy="979594"/>
          </a:xfrm>
          <a:prstGeom prst="rect">
            <a:avLst/>
          </a:prstGeom>
        </p:spPr>
      </p:pic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608012" y="2057400"/>
            <a:ext cx="6837072" cy="19785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Console.WriteLine(a);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Можем да четем поредица от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/>
              <a:t> </a:t>
            </a:r>
            <a:r>
              <a:rPr lang="bg-BG" sz="3200" dirty="0"/>
              <a:t>числа от конзолата</a:t>
            </a:r>
            <a:r>
              <a:rPr lang="bg-BG" sz="3200" dirty="0" smtClean="0"/>
              <a:t>:</a:t>
            </a: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bg-BG" sz="3200" dirty="0"/>
              <a:t>Можем да вземем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символ по индекс </a:t>
            </a:r>
            <a:r>
              <a:rPr lang="bg-BG" sz="3200" dirty="0"/>
              <a:t>от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текст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научихме днес? (2)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040" y="4066316"/>
            <a:ext cx="3314194" cy="245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08012" y="1586605"/>
            <a:ext cx="1072793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int.Parse(Console.ReadLine());</a:t>
            </a:r>
          </a:p>
          <a:p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(var i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 var num = int.Parse(Console.ReadLine());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382" y="3029161"/>
            <a:ext cx="1322453" cy="979594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608012" y="4419600"/>
            <a:ext cx="7924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text = "text";</a:t>
            </a:r>
          </a:p>
          <a:p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symbol = text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[2]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Console.WriteLine(symbol);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x</a:t>
            </a:r>
          </a:p>
        </p:txBody>
      </p:sp>
    </p:spTree>
    <p:extLst>
      <p:ext uri="{BB962C8B-B14F-4D97-AF65-F5344CB8AC3E}">
        <p14:creationId xmlns:p14="http://schemas.microsoft.com/office/powerpoint/2010/main" val="139526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05505"/>
            <a:ext cx="10363200" cy="1568497"/>
          </a:xfrm>
        </p:spPr>
        <p:txBody>
          <a:bodyPr/>
          <a:lstStyle/>
          <a:p>
            <a:r>
              <a:rPr lang="bg-BG" dirty="0"/>
              <a:t>Увеличаване и намаляване на стойността на променливи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AFDBA25-671E-45C9-9CE0-F71A9CF15DF8}"/>
                  </a:ext>
                </a:extLst>
              </p14:cNvPr>
              <p14:cNvContentPartPr/>
              <p14:nvPr/>
            </p14:nvContentPartPr>
            <p14:xfrm>
              <a:off x="6268101" y="5141974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FDBA25-671E-45C9-9CE0-F71A9CF15D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9101" y="51329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3A69E22-7FAF-41E1-8E20-09BD8AE616E3}"/>
                  </a:ext>
                </a:extLst>
              </p14:cNvPr>
              <p14:cNvContentPartPr/>
              <p14:nvPr/>
            </p14:nvContentPartPr>
            <p14:xfrm>
              <a:off x="7275381" y="5088694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3A69E22-7FAF-41E1-8E20-09BD8AE616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66381" y="507969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331FE1F-0AA9-4A65-AE96-C8FA63D879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943622"/>
            <a:ext cx="4038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Повторения (цикли)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en-US" sz="2900" noProof="1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49530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И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нкрементиране</a:t>
            </a:r>
            <a:r>
              <a:rPr lang="ru-RU" dirty="0"/>
              <a:t> – увеличаването на стойността на дадена променлива 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Извършва се чрез оператори за инкрементиране –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префиксни</a:t>
            </a:r>
            <a:r>
              <a:rPr lang="bg-BG" sz="3000" dirty="0"/>
              <a:t> и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постфиксни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bg-BG" sz="3000" dirty="0"/>
          </a:p>
          <a:p>
            <a:pPr lvl="1">
              <a:lnSpc>
                <a:spcPct val="100000"/>
              </a:lnSpc>
            </a:pPr>
            <a:endParaRPr lang="bg-BG" sz="3000" dirty="0"/>
          </a:p>
          <a:p>
            <a:pPr lvl="1">
              <a:lnSpc>
                <a:spcPct val="100000"/>
              </a:lnSpc>
            </a:pPr>
            <a:endParaRPr lang="bg-BG" sz="3000" dirty="0"/>
          </a:p>
          <a:p>
            <a:pPr lvl="1">
              <a:lnSpc>
                <a:spcPct val="100000"/>
              </a:lnSpc>
            </a:pP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Извършва се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само</a:t>
            </a:r>
            <a:r>
              <a:rPr lang="bg-BG" sz="3000" dirty="0"/>
              <a:t> върху променливи, които имат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числена</a:t>
            </a:r>
            <a:r>
              <a:rPr lang="bg-BG" sz="3000" dirty="0"/>
              <a:t> стойност 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Увеличаване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0B8A45-8B56-4306-A8AD-1EE356A9E291}"/>
                  </a:ext>
                </a:extLst>
              </p14:cNvPr>
              <p14:cNvContentPartPr/>
              <p14:nvPr/>
            </p14:nvContentPartPr>
            <p14:xfrm>
              <a:off x="4333461" y="755374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0B8A45-8B56-4306-A8AD-1EE356A9E2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4461" y="7463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34FC92-4BEB-42E7-8FC5-466CCC27DFC3}"/>
                  </a:ext>
                </a:extLst>
              </p14:cNvPr>
              <p14:cNvContentPartPr/>
              <p14:nvPr/>
            </p14:nvContentPartPr>
            <p14:xfrm>
              <a:off x="1736061" y="75537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34FC92-4BEB-42E7-8FC5-466CCC27DF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7061" y="7463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33B02A-FB51-4EF8-917E-F4C71FED30A7}"/>
                  </a:ext>
                </a:extLst>
              </p14:cNvPr>
              <p14:cNvContentPartPr/>
              <p14:nvPr/>
            </p14:nvContentPartPr>
            <p14:xfrm>
              <a:off x="1338621" y="56997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33B02A-FB51-4EF8-917E-F4C71FED30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9621" y="5609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7602A40-E6C0-493D-9EC3-7DF9A4E46323}"/>
                  </a:ext>
                </a:extLst>
              </p14:cNvPr>
              <p14:cNvContentPartPr/>
              <p14:nvPr/>
            </p14:nvContentPartPr>
            <p14:xfrm>
              <a:off x="1590261" y="662494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7602A40-E6C0-493D-9EC3-7DF9A4E463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1261" y="653494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7FE3EB5-033E-448C-81A1-42A8E2F09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03110"/>
              </p:ext>
            </p:extLst>
          </p:nvPr>
        </p:nvGraphicFramePr>
        <p:xfrm>
          <a:off x="884222" y="3581400"/>
          <a:ext cx="1089660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870">
                  <a:extLst>
                    <a:ext uri="{9D8B030D-6E8A-4147-A177-3AD203B41FA5}">
                      <a16:colId xmlns:a16="http://schemas.microsoft.com/office/drawing/2014/main" val="371538320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4207537303"/>
                    </a:ext>
                  </a:extLst>
                </a:gridCol>
                <a:gridCol w="6143611">
                  <a:extLst>
                    <a:ext uri="{9D8B030D-6E8A-4147-A177-3AD203B41FA5}">
                      <a16:colId xmlns:a16="http://schemas.microsoft.com/office/drawing/2014/main" val="3356020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Пример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Име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Резултат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54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++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Пре-инкрементация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Увеличава стойността с единица и връща </a:t>
                      </a:r>
                      <a:r>
                        <a:rPr lang="bg-BG" dirty="0" smtClean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bg-BG" b="1" i="0" dirty="0" smtClean="0">
                          <a:solidFill>
                            <a:schemeClr val="bg1"/>
                          </a:solidFill>
                        </a:rPr>
                        <a:t>а"</a:t>
                      </a:r>
                      <a:endParaRPr lang="en-US" b="1" i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508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а++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Пост-инкрементация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Връща </a:t>
                      </a:r>
                      <a:r>
                        <a:rPr lang="bg-BG" dirty="0" smtClean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bg-BG" b="1" dirty="0" smtClean="0">
                          <a:solidFill>
                            <a:schemeClr val="bg1"/>
                          </a:solidFill>
                        </a:rPr>
                        <a:t>а"</a:t>
                      </a:r>
                      <a:r>
                        <a:rPr lang="bg-BG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и увеличава стойността с единица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764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27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Пре</a:t>
            </a:r>
            <a:r>
              <a:rPr lang="bg-BG" sz="3200" dirty="0"/>
              <a:t>-инкрементация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Пост</a:t>
            </a:r>
            <a:r>
              <a:rPr lang="bg-BG" sz="3200" dirty="0"/>
              <a:t>-инкрементация</a:t>
            </a:r>
          </a:p>
          <a:p>
            <a:pPr marL="0" indent="0">
              <a:lnSpc>
                <a:spcPct val="100000"/>
              </a:lnSpc>
              <a:buNone/>
            </a:pPr>
            <a:endParaRPr lang="bg-BG" sz="3200" dirty="0"/>
          </a:p>
          <a:p>
            <a:pPr marL="377887" lvl="1" indent="0">
              <a:lnSpc>
                <a:spcPct val="100000"/>
              </a:lnSpc>
              <a:buNone/>
            </a:pPr>
            <a:endParaRPr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Увеличаване</a:t>
            </a:r>
            <a:r>
              <a:rPr lang="en-US" dirty="0"/>
              <a:t> (2)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0B8A45-8B56-4306-A8AD-1EE356A9E291}"/>
                  </a:ext>
                </a:extLst>
              </p14:cNvPr>
              <p14:cNvContentPartPr/>
              <p14:nvPr/>
            </p14:nvContentPartPr>
            <p14:xfrm>
              <a:off x="4333461" y="755374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0B8A45-8B56-4306-A8AD-1EE356A9E2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4461" y="7463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34FC92-4BEB-42E7-8FC5-466CCC27DFC3}"/>
                  </a:ext>
                </a:extLst>
              </p14:cNvPr>
              <p14:cNvContentPartPr/>
              <p14:nvPr/>
            </p14:nvContentPartPr>
            <p14:xfrm>
              <a:off x="1736061" y="75537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34FC92-4BEB-42E7-8FC5-466CCC27DF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7061" y="7463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33B02A-FB51-4EF8-917E-F4C71FED30A7}"/>
                  </a:ext>
                </a:extLst>
              </p14:cNvPr>
              <p14:cNvContentPartPr/>
              <p14:nvPr/>
            </p14:nvContentPartPr>
            <p14:xfrm>
              <a:off x="1338621" y="56997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33B02A-FB51-4EF8-917E-F4C71FED30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9621" y="5609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7602A40-E6C0-493D-9EC3-7DF9A4E46323}"/>
                  </a:ext>
                </a:extLst>
              </p14:cNvPr>
              <p14:cNvContentPartPr/>
              <p14:nvPr/>
            </p14:nvContentPartPr>
            <p14:xfrm>
              <a:off x="1590261" y="662494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7602A40-E6C0-493D-9EC3-7DF9A4E463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1261" y="65349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5">
            <a:extLst>
              <a:ext uri="{FF2B5EF4-FFF2-40B4-BE49-F238E27FC236}">
                <a16:creationId xmlns:a16="http://schemas.microsoft.com/office/drawing/2014/main" id="{FDD0617A-1CAF-4870-9E08-F98ADAFB1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428" y="1893502"/>
            <a:ext cx="6400800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 </a:t>
            </a:r>
            <a:endParaRPr lang="bg-BG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Console.WriteLine(a);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77E5A-D516-44CC-AE83-BEE99AEAF368}"/>
              </a:ext>
            </a:extLst>
          </p:cNvPr>
          <p:cNvSpPr txBox="1"/>
          <p:nvPr/>
        </p:nvSpPr>
        <p:spPr>
          <a:xfrm>
            <a:off x="5789610" y="2417802"/>
            <a:ext cx="97334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2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1E99A78C-12BB-46F7-9A53-078DEA188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288" y="4545137"/>
            <a:ext cx="6400800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System.out.print(a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59D28-45A1-45CA-BF5A-5D4A85AC4848}"/>
              </a:ext>
            </a:extLst>
          </p:cNvPr>
          <p:cNvSpPr txBox="1"/>
          <p:nvPr/>
        </p:nvSpPr>
        <p:spPr>
          <a:xfrm>
            <a:off x="5789609" y="5057364"/>
            <a:ext cx="97334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77E5A-D516-44CC-AE83-BEE99AEAF368}"/>
              </a:ext>
            </a:extLst>
          </p:cNvPr>
          <p:cNvSpPr txBox="1"/>
          <p:nvPr/>
        </p:nvSpPr>
        <p:spPr>
          <a:xfrm>
            <a:off x="5789610" y="2906358"/>
            <a:ext cx="97334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259D28-45A1-45CA-BF5A-5D4A85AC4848}"/>
              </a:ext>
            </a:extLst>
          </p:cNvPr>
          <p:cNvSpPr txBox="1"/>
          <p:nvPr/>
        </p:nvSpPr>
        <p:spPr>
          <a:xfrm>
            <a:off x="5789610" y="5593419"/>
            <a:ext cx="97334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2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28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  <p:bldP spid="12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Декрементиране</a:t>
            </a:r>
            <a:r>
              <a:rPr lang="ru-RU" dirty="0"/>
              <a:t> – намаляването на стойността на дадена променлива 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Извършва се чрез оператори за декрементиране –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префиксни</a:t>
            </a:r>
            <a:r>
              <a:rPr lang="bg-BG" sz="3000" dirty="0"/>
              <a:t> и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постфиксни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bg-BG" sz="3000" dirty="0"/>
          </a:p>
          <a:p>
            <a:pPr lvl="1">
              <a:lnSpc>
                <a:spcPct val="100000"/>
              </a:lnSpc>
            </a:pPr>
            <a:endParaRPr lang="bg-BG" sz="3000" dirty="0"/>
          </a:p>
          <a:p>
            <a:pPr lvl="1">
              <a:lnSpc>
                <a:spcPct val="100000"/>
              </a:lnSpc>
            </a:pPr>
            <a:endParaRPr lang="bg-BG" sz="3000" dirty="0"/>
          </a:p>
          <a:p>
            <a:pPr lvl="1">
              <a:lnSpc>
                <a:spcPct val="100000"/>
              </a:lnSpc>
            </a:pP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Извършва се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само</a:t>
            </a:r>
            <a:r>
              <a:rPr lang="bg-BG" sz="3000" dirty="0"/>
              <a:t> върху променливи, които имат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числена</a:t>
            </a:r>
            <a:r>
              <a:rPr lang="bg-BG" sz="3000" dirty="0"/>
              <a:t> стойност </a:t>
            </a:r>
          </a:p>
          <a:p>
            <a:pPr lvl="1">
              <a:lnSpc>
                <a:spcPct val="100000"/>
              </a:lnSpc>
            </a:pPr>
            <a:endParaRPr lang="bg-BG" sz="30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Намаляване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0B8A45-8B56-4306-A8AD-1EE356A9E291}"/>
                  </a:ext>
                </a:extLst>
              </p14:cNvPr>
              <p14:cNvContentPartPr/>
              <p14:nvPr/>
            </p14:nvContentPartPr>
            <p14:xfrm>
              <a:off x="4333461" y="755374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0B8A45-8B56-4306-A8AD-1EE356A9E2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4461" y="7463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34FC92-4BEB-42E7-8FC5-466CCC27DFC3}"/>
                  </a:ext>
                </a:extLst>
              </p14:cNvPr>
              <p14:cNvContentPartPr/>
              <p14:nvPr/>
            </p14:nvContentPartPr>
            <p14:xfrm>
              <a:off x="1736061" y="75537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34FC92-4BEB-42E7-8FC5-466CCC27DF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7061" y="7463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33B02A-FB51-4EF8-917E-F4C71FED30A7}"/>
                  </a:ext>
                </a:extLst>
              </p14:cNvPr>
              <p14:cNvContentPartPr/>
              <p14:nvPr/>
            </p14:nvContentPartPr>
            <p14:xfrm>
              <a:off x="1338621" y="56997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33B02A-FB51-4EF8-917E-F4C71FED30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9621" y="5609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7602A40-E6C0-493D-9EC3-7DF9A4E46323}"/>
                  </a:ext>
                </a:extLst>
              </p14:cNvPr>
              <p14:cNvContentPartPr/>
              <p14:nvPr/>
            </p14:nvContentPartPr>
            <p14:xfrm>
              <a:off x="1590261" y="662494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7602A40-E6C0-493D-9EC3-7DF9A4E463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1261" y="653494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7FE3EB5-033E-448C-81A1-42A8E2F092E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4222" y="3581400"/>
          <a:ext cx="1089660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870">
                  <a:extLst>
                    <a:ext uri="{9D8B030D-6E8A-4147-A177-3AD203B41FA5}">
                      <a16:colId xmlns:a16="http://schemas.microsoft.com/office/drawing/2014/main" val="371538320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4207537303"/>
                    </a:ext>
                  </a:extLst>
                </a:gridCol>
                <a:gridCol w="6143611">
                  <a:extLst>
                    <a:ext uri="{9D8B030D-6E8A-4147-A177-3AD203B41FA5}">
                      <a16:colId xmlns:a16="http://schemas.microsoft.com/office/drawing/2014/main" val="3356020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Пример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Име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Резултат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54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--a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Пре-декрементация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Намалява стойността с единица и връща </a:t>
                      </a:r>
                      <a:r>
                        <a:rPr lang="bg-BG" dirty="0" smtClean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bg-BG" b="1" i="0" dirty="0" smtClean="0">
                          <a:solidFill>
                            <a:schemeClr val="bg1"/>
                          </a:solidFill>
                        </a:rPr>
                        <a:t>а"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508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bg1"/>
                          </a:solidFill>
                        </a:rPr>
                        <a:t>а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Пост-декрементация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Връща </a:t>
                      </a:r>
                      <a:r>
                        <a:rPr lang="bg-BG" dirty="0" smtClean="0">
                          <a:solidFill>
                            <a:schemeClr val="bg1"/>
                          </a:solidFill>
                        </a:rPr>
                        <a:t>"</a:t>
                      </a:r>
                      <a:r>
                        <a:rPr lang="bg-BG" b="1" i="0" dirty="0" smtClean="0">
                          <a:solidFill>
                            <a:schemeClr val="bg1"/>
                          </a:solidFill>
                        </a:rPr>
                        <a:t>а"</a:t>
                      </a:r>
                      <a:r>
                        <a:rPr lang="bg-BG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bg-BG" dirty="0">
                          <a:solidFill>
                            <a:schemeClr val="bg1"/>
                          </a:solidFill>
                        </a:rPr>
                        <a:t>и намалява стойността с единица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764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06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Пре</a:t>
            </a:r>
            <a:r>
              <a:rPr lang="bg-BG" sz="3200" dirty="0"/>
              <a:t>-декрементация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Пост</a:t>
            </a:r>
            <a:r>
              <a:rPr lang="bg-BG" sz="3200" dirty="0"/>
              <a:t>-декрементация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bg-BG" sz="3200" dirty="0"/>
          </a:p>
          <a:p>
            <a:pPr marL="0" indent="0">
              <a:lnSpc>
                <a:spcPct val="100000"/>
              </a:lnSpc>
              <a:buNone/>
            </a:pPr>
            <a:endParaRPr lang="bg-BG" sz="3200" dirty="0"/>
          </a:p>
          <a:p>
            <a:pPr marL="377887" lvl="1" indent="0">
              <a:lnSpc>
                <a:spcPct val="100000"/>
              </a:lnSpc>
              <a:buNone/>
            </a:pPr>
            <a:endParaRPr lang="en-US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Намаляване</a:t>
            </a:r>
            <a:r>
              <a:rPr lang="en-US" dirty="0"/>
              <a:t> (2)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0B8A45-8B56-4306-A8AD-1EE356A9E291}"/>
                  </a:ext>
                </a:extLst>
              </p14:cNvPr>
              <p14:cNvContentPartPr/>
              <p14:nvPr/>
            </p14:nvContentPartPr>
            <p14:xfrm>
              <a:off x="4333461" y="755374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0B8A45-8B56-4306-A8AD-1EE356A9E2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4461" y="7463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34FC92-4BEB-42E7-8FC5-466CCC27DFC3}"/>
                  </a:ext>
                </a:extLst>
              </p14:cNvPr>
              <p14:cNvContentPartPr/>
              <p14:nvPr/>
            </p14:nvContentPartPr>
            <p14:xfrm>
              <a:off x="1736061" y="75537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34FC92-4BEB-42E7-8FC5-466CCC27DF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7061" y="7463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33B02A-FB51-4EF8-917E-F4C71FED30A7}"/>
                  </a:ext>
                </a:extLst>
              </p14:cNvPr>
              <p14:cNvContentPartPr/>
              <p14:nvPr/>
            </p14:nvContentPartPr>
            <p14:xfrm>
              <a:off x="1338621" y="56997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33B02A-FB51-4EF8-917E-F4C71FED30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9621" y="5609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7602A40-E6C0-493D-9EC3-7DF9A4E46323}"/>
                  </a:ext>
                </a:extLst>
              </p14:cNvPr>
              <p14:cNvContentPartPr/>
              <p14:nvPr/>
            </p14:nvContentPartPr>
            <p14:xfrm>
              <a:off x="1590261" y="662494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7602A40-E6C0-493D-9EC3-7DF9A4E463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1261" y="65349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5">
            <a:extLst>
              <a:ext uri="{FF2B5EF4-FFF2-40B4-BE49-F238E27FC236}">
                <a16:creationId xmlns:a16="http://schemas.microsoft.com/office/drawing/2014/main" id="{FDD0617A-1CAF-4870-9E08-F98ADAFB1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867" y="1946531"/>
            <a:ext cx="6400800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 </a:t>
            </a:r>
            <a:endParaRPr lang="bg-BG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Console.WriteLine(a);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77E5A-D516-44CC-AE83-BEE99AEAF368}"/>
              </a:ext>
            </a:extLst>
          </p:cNvPr>
          <p:cNvSpPr txBox="1"/>
          <p:nvPr/>
        </p:nvSpPr>
        <p:spPr>
          <a:xfrm>
            <a:off x="5835505" y="2482062"/>
            <a:ext cx="97334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1E99A78C-12BB-46F7-9A53-078DEA188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867" y="4515535"/>
            <a:ext cx="6400800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Console.WriteLine(a);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59D28-45A1-45CA-BF5A-5D4A85AC4848}"/>
              </a:ext>
            </a:extLst>
          </p:cNvPr>
          <p:cNvSpPr txBox="1"/>
          <p:nvPr/>
        </p:nvSpPr>
        <p:spPr>
          <a:xfrm>
            <a:off x="5835504" y="5053659"/>
            <a:ext cx="97334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1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477E5A-D516-44CC-AE83-BEE99AEAF368}"/>
              </a:ext>
            </a:extLst>
          </p:cNvPr>
          <p:cNvSpPr txBox="1"/>
          <p:nvPr/>
        </p:nvSpPr>
        <p:spPr>
          <a:xfrm>
            <a:off x="5835503" y="5541926"/>
            <a:ext cx="97334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77E5A-D516-44CC-AE83-BEE99AEAF368}"/>
              </a:ext>
            </a:extLst>
          </p:cNvPr>
          <p:cNvSpPr txBox="1"/>
          <p:nvPr/>
        </p:nvSpPr>
        <p:spPr>
          <a:xfrm>
            <a:off x="5835504" y="2970329"/>
            <a:ext cx="973343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24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  <p:bldP spid="12" grpId="0" animBg="1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bg-BG" dirty="0"/>
              <a:t>Повторения на блокове код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/>
              <a:t>Конструкция за </a:t>
            </a:r>
            <a:r>
              <a:rPr lang="en-US" b="1" dirty="0">
                <a:latin typeface="Consolas" panose="020B0609020204030204" pitchFamily="49" charset="0"/>
              </a:rPr>
              <a:t>for</a:t>
            </a:r>
            <a:r>
              <a:rPr lang="bg-BG" b="1" dirty="0">
                <a:latin typeface="Consolas" panose="020B0609020204030204" pitchFamily="49" charset="0"/>
              </a:rPr>
              <a:t>-</a:t>
            </a:r>
            <a:r>
              <a:rPr lang="bg-BG" dirty="0"/>
              <a:t>цикъл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812" y="1117996"/>
            <a:ext cx="4115157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3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2222</Words>
  <Application>Microsoft Office PowerPoint</Application>
  <PresentationFormat>Custom</PresentationFormat>
  <Paragraphs>533</Paragraphs>
  <Slides>42</Slides>
  <Notes>24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Повторения (цикли)</vt:lpstr>
      <vt:lpstr>Have a Question?</vt:lpstr>
      <vt:lpstr>Съдържание</vt:lpstr>
      <vt:lpstr>Увеличаване и намаляване на стойността на променливи</vt:lpstr>
      <vt:lpstr>Увеличаване</vt:lpstr>
      <vt:lpstr>Увеличаване (2)</vt:lpstr>
      <vt:lpstr>Намаляване </vt:lpstr>
      <vt:lpstr>Намаляване (2)</vt:lpstr>
      <vt:lpstr>Повторения на блокове код</vt:lpstr>
      <vt:lpstr>Повторения (цикли) – for-цикъл</vt:lpstr>
      <vt:lpstr>Числа от 1 до 100 </vt:lpstr>
      <vt:lpstr>Числа до 1000, завършващи на 7</vt:lpstr>
      <vt:lpstr>ASCII таблица</vt:lpstr>
      <vt:lpstr>Всички латински букви - условие</vt:lpstr>
      <vt:lpstr>Сумиране на числа - условие</vt:lpstr>
      <vt:lpstr>Сумиране на числа - решение</vt:lpstr>
      <vt:lpstr>Най-голямо число - условие</vt:lpstr>
      <vt:lpstr>Най-голямо число - решение</vt:lpstr>
      <vt:lpstr>Най-малко число - условие</vt:lpstr>
      <vt:lpstr>Най-малко число - решение</vt:lpstr>
      <vt:lpstr>Повторения на блокове код</vt:lpstr>
      <vt:lpstr>Задачи с цикли</vt:lpstr>
      <vt:lpstr>Лява и дясна сума - условие</vt:lpstr>
      <vt:lpstr>Лява и дясна сума – условие (2)</vt:lpstr>
      <vt:lpstr>Лява и дясна сума – решение</vt:lpstr>
      <vt:lpstr>Четна / нечетна сума - условие</vt:lpstr>
      <vt:lpstr>Четна / нечетна сума – условие (2)</vt:lpstr>
      <vt:lpstr>Четна / нечетна сума – решение</vt:lpstr>
      <vt:lpstr>Сумиране на гласните букви - условие</vt:lpstr>
      <vt:lpstr>Сумиране на гласни букви – решение </vt:lpstr>
      <vt:lpstr>Задачи с цикли</vt:lpstr>
      <vt:lpstr>Чертане с костенурка</vt:lpstr>
      <vt:lpstr>Нов Windows Forms проект</vt:lpstr>
      <vt:lpstr>Инсталиране на NuGet пакет "Nakov.TurtleGraphics"</vt:lpstr>
      <vt:lpstr>Дизайн на главната форма</vt:lpstr>
      <vt:lpstr>Приложението в действие</vt:lpstr>
      <vt:lpstr>Чертане с костенурка</vt:lpstr>
      <vt:lpstr>Какво научихме днес?</vt:lpstr>
      <vt:lpstr>Какво научихме днес? (2)</vt:lpstr>
      <vt:lpstr>Повторения (цикли)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Повторения (цикли)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2017-07-28T13:30:10Z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